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8000" dirty="0" smtClean="0"/>
              <a:t>المقاومة الحيوية لمسببات النبات الممرضة</a:t>
            </a:r>
            <a:br>
              <a:rPr lang="ar-IQ" sz="8000" dirty="0" smtClean="0"/>
            </a:br>
            <a:endParaRPr lang="ar-IQ" sz="8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5000636"/>
            <a:ext cx="6415110" cy="638164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التطفل والافتراس </a:t>
            </a:r>
            <a:r>
              <a:rPr lang="en-US" dirty="0" smtClean="0"/>
              <a:t>Parasitism &amp; predation </a:t>
            </a:r>
            <a:r>
              <a:rPr lang="ar-IQ" dirty="0" smtClean="0"/>
              <a:t> : </a:t>
            </a:r>
          </a:p>
          <a:p>
            <a:r>
              <a:rPr lang="ar-IQ" dirty="0" err="1" smtClean="0"/>
              <a:t>اذ</a:t>
            </a:r>
            <a:r>
              <a:rPr lang="ar-IQ" dirty="0" smtClean="0"/>
              <a:t> تهاجم طفيليات فطرية مثلا </a:t>
            </a:r>
            <a:r>
              <a:rPr lang="ar-IQ" dirty="0" err="1" smtClean="0"/>
              <a:t>انواع</a:t>
            </a:r>
            <a:r>
              <a:rPr lang="ar-IQ" dirty="0" smtClean="0"/>
              <a:t> عديدة من الفطريات كما في اختراق الفطر </a:t>
            </a:r>
            <a:r>
              <a:rPr lang="en-US" dirty="0" err="1" smtClean="0"/>
              <a:t>Rhizoctonia</a:t>
            </a:r>
            <a:r>
              <a:rPr lang="en-US" dirty="0" smtClean="0"/>
              <a:t> </a:t>
            </a:r>
            <a:r>
              <a:rPr lang="en-US" dirty="0" err="1" smtClean="0"/>
              <a:t>solani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ar-IQ" dirty="0" err="1" smtClean="0"/>
              <a:t>لمايسليوم</a:t>
            </a:r>
            <a:r>
              <a:rPr lang="ar-IQ" dirty="0" smtClean="0"/>
              <a:t> فطريات </a:t>
            </a:r>
            <a:r>
              <a:rPr lang="en-US" dirty="0" err="1" smtClean="0"/>
              <a:t>Phycomycetes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ar-IQ" dirty="0" err="1" smtClean="0"/>
              <a:t>اذ</a:t>
            </a:r>
            <a:r>
              <a:rPr lang="ar-IQ" dirty="0" smtClean="0"/>
              <a:t> تنمو الخيوط الفطرية داخلياً </a:t>
            </a:r>
            <a:r>
              <a:rPr lang="ar-IQ" dirty="0" err="1" smtClean="0"/>
              <a:t>او</a:t>
            </a:r>
            <a:r>
              <a:rPr lang="ar-IQ" dirty="0" smtClean="0"/>
              <a:t> تلتف حول </a:t>
            </a:r>
            <a:r>
              <a:rPr lang="ar-IQ" dirty="0" err="1" smtClean="0"/>
              <a:t>مايسلوم</a:t>
            </a:r>
            <a:r>
              <a:rPr lang="ar-IQ" dirty="0" smtClean="0"/>
              <a:t> العائل </a:t>
            </a:r>
            <a:r>
              <a:rPr lang="ar-IQ" dirty="0" err="1" smtClean="0"/>
              <a:t>ثما</a:t>
            </a:r>
            <a:r>
              <a:rPr lang="ar-IQ" dirty="0" smtClean="0"/>
              <a:t> </a:t>
            </a:r>
            <a:r>
              <a:rPr lang="ar-IQ" dirty="0" err="1" smtClean="0"/>
              <a:t>تخترقهوا</a:t>
            </a:r>
            <a:r>
              <a:rPr lang="ar-IQ" dirty="0" smtClean="0"/>
              <a:t> </a:t>
            </a:r>
            <a:r>
              <a:rPr lang="ar-IQ" dirty="0" err="1" smtClean="0"/>
              <a:t>بافراز</a:t>
            </a:r>
            <a:r>
              <a:rPr lang="ar-IQ" dirty="0" smtClean="0"/>
              <a:t> </a:t>
            </a:r>
            <a:r>
              <a:rPr lang="ar-IQ" dirty="0" err="1" smtClean="0"/>
              <a:t>الانزيمات</a:t>
            </a:r>
            <a:r>
              <a:rPr lang="ar-IQ" dirty="0" smtClean="0"/>
              <a:t> </a:t>
            </a:r>
            <a:r>
              <a:rPr lang="ar-IQ" dirty="0" err="1" smtClean="0"/>
              <a:t>والامضادات</a:t>
            </a:r>
            <a:r>
              <a:rPr lang="ar-IQ" dirty="0" smtClean="0"/>
              <a:t>  الحيوية ومثال للافتراس هو </a:t>
            </a:r>
            <a:r>
              <a:rPr lang="ar-IQ" dirty="0" err="1" smtClean="0"/>
              <a:t>النيماتودا</a:t>
            </a:r>
            <a:r>
              <a:rPr lang="ar-IQ" dirty="0" smtClean="0"/>
              <a:t> المفترسة على غيرها من </a:t>
            </a:r>
            <a:r>
              <a:rPr lang="ar-IQ" dirty="0" err="1" smtClean="0"/>
              <a:t>النواع</a:t>
            </a:r>
            <a:r>
              <a:rPr lang="ar-IQ" dirty="0" smtClean="0"/>
              <a:t> </a:t>
            </a:r>
            <a:r>
              <a:rPr lang="ar-IQ" dirty="0" err="1" smtClean="0"/>
              <a:t>الاخرى</a:t>
            </a:r>
            <a:r>
              <a:rPr lang="ar-IQ" dirty="0" smtClean="0"/>
              <a:t> .</a:t>
            </a:r>
          </a:p>
          <a:p>
            <a:endParaRPr lang="ar-IQ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تعتبر ظاهرة التضاد الحيوي من </a:t>
            </a:r>
            <a:r>
              <a:rPr lang="ar-IQ" dirty="0" err="1" smtClean="0"/>
              <a:t>اهم</a:t>
            </a:r>
            <a:r>
              <a:rPr lang="ar-IQ" dirty="0" smtClean="0"/>
              <a:t> الظواهر التي تستعمل في مكافحة الحيوية </a:t>
            </a:r>
            <a:r>
              <a:rPr lang="ar-IQ" dirty="0" err="1" smtClean="0"/>
              <a:t>لامراض</a:t>
            </a:r>
            <a:r>
              <a:rPr lang="ar-IQ" dirty="0" smtClean="0"/>
              <a:t> النبات ؟ حيث تسبب التثبيط نحو الكائن  الممرض </a:t>
            </a:r>
            <a:r>
              <a:rPr lang="ar-IQ" dirty="0" err="1" smtClean="0"/>
              <a:t>او</a:t>
            </a:r>
            <a:r>
              <a:rPr lang="ar-IQ" dirty="0" smtClean="0"/>
              <a:t> تقضي علية نهائيا </a:t>
            </a:r>
            <a:r>
              <a:rPr lang="ar-IQ" dirty="0" err="1" smtClean="0"/>
              <a:t>او</a:t>
            </a:r>
            <a:r>
              <a:rPr lang="ar-IQ" dirty="0" smtClean="0"/>
              <a:t> توقف </a:t>
            </a:r>
            <a:r>
              <a:rPr lang="ar-IQ" dirty="0" err="1" smtClean="0"/>
              <a:t>انبات</a:t>
            </a:r>
            <a:r>
              <a:rPr lang="ar-IQ" dirty="0" smtClean="0"/>
              <a:t> الوحدات التكاثرية للكائن الممرض وذلك عن طريق </a:t>
            </a:r>
          </a:p>
          <a:p>
            <a:r>
              <a:rPr lang="en-US" dirty="0" smtClean="0"/>
              <a:t>(a</a:t>
            </a:r>
            <a:r>
              <a:rPr lang="ar-IQ" dirty="0" smtClean="0"/>
              <a:t> مقدرة </a:t>
            </a:r>
            <a:r>
              <a:rPr lang="ar-IQ" dirty="0" err="1" smtClean="0"/>
              <a:t>احدى</a:t>
            </a:r>
            <a:r>
              <a:rPr lang="ar-IQ" dirty="0" smtClean="0"/>
              <a:t> الكائنات الدقيقة المضادة على </a:t>
            </a:r>
            <a:r>
              <a:rPr lang="ar-IQ" dirty="0" err="1" smtClean="0"/>
              <a:t>انتاج</a:t>
            </a:r>
            <a:r>
              <a:rPr lang="ar-IQ" dirty="0" smtClean="0"/>
              <a:t> مضادات حيوية تتكون من مواد سامة وهي نواتج ثانوية عن </a:t>
            </a:r>
            <a:r>
              <a:rPr lang="ar-IQ" smtClean="0"/>
              <a:t>التمثيل الغذائي . </a:t>
            </a:r>
            <a:endParaRPr lang="ar-IQ" dirty="0" smtClean="0"/>
          </a:p>
          <a:p>
            <a:r>
              <a:rPr lang="en-US" dirty="0" smtClean="0"/>
              <a:t>(b</a:t>
            </a:r>
            <a:r>
              <a:rPr lang="ar-IQ" dirty="0" smtClean="0"/>
              <a:t> </a:t>
            </a:r>
            <a:r>
              <a:rPr lang="ar-IQ" dirty="0" err="1" smtClean="0"/>
              <a:t>انتاج</a:t>
            </a:r>
            <a:r>
              <a:rPr lang="ar-IQ" dirty="0" smtClean="0"/>
              <a:t> </a:t>
            </a:r>
            <a:r>
              <a:rPr lang="ar-IQ" dirty="0" err="1" smtClean="0"/>
              <a:t>توكسينات</a:t>
            </a:r>
            <a:r>
              <a:rPr lang="ar-IQ" dirty="0" smtClean="0"/>
              <a:t> (مواد سامة )</a:t>
            </a:r>
            <a:r>
              <a:rPr lang="ar-IQ" dirty="0" err="1" smtClean="0"/>
              <a:t>هذة</a:t>
            </a:r>
            <a:r>
              <a:rPr lang="ar-IQ" dirty="0" smtClean="0"/>
              <a:t> المواد السامة تسبب وقف النحو الخضري وموت </a:t>
            </a:r>
            <a:r>
              <a:rPr lang="ar-IQ" dirty="0" err="1" smtClean="0"/>
              <a:t>مايسليوم</a:t>
            </a:r>
            <a:r>
              <a:rPr lang="ar-IQ" dirty="0" smtClean="0"/>
              <a:t> الفطر الممرض بطريقة المباشرة .</a:t>
            </a:r>
          </a:p>
          <a:p>
            <a:r>
              <a:rPr lang="en-US" dirty="0" smtClean="0"/>
              <a:t>(c</a:t>
            </a:r>
            <a:r>
              <a:rPr lang="ar-IQ" dirty="0" smtClean="0"/>
              <a:t> </a:t>
            </a:r>
            <a:r>
              <a:rPr lang="ar-IQ" dirty="0" err="1" smtClean="0"/>
              <a:t>انتاج</a:t>
            </a:r>
            <a:r>
              <a:rPr lang="ar-IQ" dirty="0" smtClean="0"/>
              <a:t> مركبات </a:t>
            </a:r>
            <a:r>
              <a:rPr lang="ar-IQ" dirty="0" err="1" smtClean="0"/>
              <a:t>اخرى</a:t>
            </a:r>
            <a:r>
              <a:rPr lang="ar-IQ" dirty="0" smtClean="0"/>
              <a:t> تقوم بظاهرة التضاد الحيوي . </a:t>
            </a:r>
          </a:p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تعرف </a:t>
            </a:r>
            <a:r>
              <a:rPr lang="ar-IQ" dirty="0" err="1" smtClean="0"/>
              <a:t>بانها</a:t>
            </a:r>
            <a:r>
              <a:rPr lang="ar-IQ" dirty="0" smtClean="0"/>
              <a:t> خفض </a:t>
            </a:r>
            <a:r>
              <a:rPr lang="ar-IQ" dirty="0" err="1" smtClean="0"/>
              <a:t>كثافه</a:t>
            </a:r>
            <a:r>
              <a:rPr lang="ar-IQ" dirty="0" smtClean="0"/>
              <a:t> اللقاحات </a:t>
            </a:r>
            <a:r>
              <a:rPr lang="ar-IQ" dirty="0" err="1" smtClean="0"/>
              <a:t>الجرثوميه</a:t>
            </a:r>
            <a:r>
              <a:rPr lang="ar-IQ" dirty="0" smtClean="0"/>
              <a:t> </a:t>
            </a:r>
            <a:r>
              <a:rPr lang="en-US" dirty="0" err="1" smtClean="0"/>
              <a:t>inoculum</a:t>
            </a:r>
            <a:endParaRPr lang="en-US" dirty="0" smtClean="0"/>
          </a:p>
          <a:p>
            <a:r>
              <a:rPr lang="ar-IQ" dirty="0" err="1" smtClean="0"/>
              <a:t>اوالمسببات</a:t>
            </a:r>
            <a:r>
              <a:rPr lang="ar-IQ" dirty="0" smtClean="0"/>
              <a:t> ذات </a:t>
            </a:r>
            <a:r>
              <a:rPr lang="ar-IQ" dirty="0" err="1" smtClean="0"/>
              <a:t>الانشطه</a:t>
            </a:r>
            <a:r>
              <a:rPr lang="ar-IQ" dirty="0" smtClean="0"/>
              <a:t> </a:t>
            </a:r>
            <a:r>
              <a:rPr lang="ar-IQ" dirty="0" err="1" smtClean="0"/>
              <a:t>الممرضه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الطفيليات من حالتها </a:t>
            </a:r>
            <a:r>
              <a:rPr lang="ar-IQ" dirty="0" err="1" smtClean="0"/>
              <a:t>النشطه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الساكنه</a:t>
            </a:r>
            <a:r>
              <a:rPr lang="ar-IQ" dirty="0" smtClean="0"/>
              <a:t> بواسطة واحد </a:t>
            </a:r>
            <a:r>
              <a:rPr lang="ar-IQ" dirty="0" err="1" smtClean="0"/>
              <a:t>اواكثر</a:t>
            </a:r>
            <a:r>
              <a:rPr lang="ar-IQ" dirty="0" smtClean="0"/>
              <a:t> من الكائنات الحية الدقيقة . على </a:t>
            </a:r>
            <a:r>
              <a:rPr lang="ar-IQ" dirty="0" err="1" smtClean="0"/>
              <a:t>ان</a:t>
            </a:r>
            <a:r>
              <a:rPr lang="ar-IQ" dirty="0" smtClean="0"/>
              <a:t> يتم ذلك طبيعيا </a:t>
            </a:r>
            <a:r>
              <a:rPr lang="ar-IQ" dirty="0" err="1" smtClean="0"/>
              <a:t>ً</a:t>
            </a:r>
            <a:r>
              <a:rPr lang="ar-IQ" dirty="0" smtClean="0"/>
              <a:t> من خلال معالجه البيئة </a:t>
            </a:r>
            <a:r>
              <a:rPr lang="ar-IQ" dirty="0" err="1" smtClean="0"/>
              <a:t>او</a:t>
            </a:r>
            <a:r>
              <a:rPr lang="ar-IQ" dirty="0" smtClean="0"/>
              <a:t> العائل .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بواسطه</a:t>
            </a:r>
            <a:r>
              <a:rPr lang="ar-IQ" dirty="0" smtClean="0"/>
              <a:t> </a:t>
            </a:r>
            <a:r>
              <a:rPr lang="ar-IQ" dirty="0" err="1" smtClean="0"/>
              <a:t>الاحياء</a:t>
            </a:r>
            <a:r>
              <a:rPr lang="ar-IQ" dirty="0" smtClean="0"/>
              <a:t> المضادة </a:t>
            </a:r>
            <a:r>
              <a:rPr lang="en-US" dirty="0" smtClean="0"/>
              <a:t>antagonists </a:t>
            </a:r>
            <a:r>
              <a:rPr lang="ar-IQ" dirty="0" smtClean="0"/>
              <a:t>الموجودة طبيعيا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ادخال</a:t>
            </a:r>
            <a:r>
              <a:rPr lang="ar-IQ" dirty="0" smtClean="0"/>
              <a:t> واحد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اكثر</a:t>
            </a:r>
            <a:r>
              <a:rPr lang="ar-IQ" dirty="0" smtClean="0"/>
              <a:t> منها .والكائنات المستخدمة تشمل </a:t>
            </a:r>
            <a:r>
              <a:rPr lang="en-US" dirty="0" smtClean="0"/>
              <a:t>]</a:t>
            </a:r>
            <a:r>
              <a:rPr lang="ar-IQ" dirty="0" smtClean="0"/>
              <a:t>البكتيريا –الفطريات – </a:t>
            </a:r>
            <a:r>
              <a:rPr lang="ar-IQ" dirty="0" err="1" smtClean="0"/>
              <a:t>الفايروسات</a:t>
            </a:r>
            <a:r>
              <a:rPr lang="ar-IQ" dirty="0" smtClean="0"/>
              <a:t> – </a:t>
            </a:r>
            <a:r>
              <a:rPr lang="ar-IQ" dirty="0" err="1" smtClean="0"/>
              <a:t>النيما</a:t>
            </a:r>
            <a:r>
              <a:rPr lang="ar-IQ" dirty="0" smtClean="0"/>
              <a:t> تودا – طفيليات- مفترسات- خمائر- </a:t>
            </a:r>
            <a:r>
              <a:rPr lang="ar-IQ" dirty="0" err="1" smtClean="0"/>
              <a:t>الاكتينومايسيتس</a:t>
            </a:r>
            <a:r>
              <a:rPr lang="en-US" dirty="0" smtClean="0"/>
              <a:t>[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تهدف  المقاومة الحيوية </a:t>
            </a:r>
            <a:r>
              <a:rPr lang="ar-IQ" dirty="0" err="1" smtClean="0"/>
              <a:t>الى</a:t>
            </a:r>
            <a:r>
              <a:rPr lang="ar-IQ" dirty="0" smtClean="0"/>
              <a:t> :-</a:t>
            </a:r>
            <a:endParaRPr lang="ar-IQ" dirty="0"/>
          </a:p>
          <a:p>
            <a:pPr>
              <a:buNone/>
            </a:pPr>
            <a:r>
              <a:rPr lang="ar-IQ" dirty="0" smtClean="0"/>
              <a:t>1- خفض لقاحات المسببات </a:t>
            </a:r>
            <a:r>
              <a:rPr lang="ar-IQ" dirty="0" err="1" smtClean="0"/>
              <a:t>الممرضه</a:t>
            </a:r>
            <a:r>
              <a:rPr lang="ar-IQ" dirty="0" smtClean="0"/>
              <a:t> من خلال تثبيط حيويتها وشل قدرتها التكاثرية </a:t>
            </a:r>
            <a:r>
              <a:rPr lang="ar-IQ" dirty="0" err="1" smtClean="0"/>
              <a:t>او</a:t>
            </a:r>
            <a:r>
              <a:rPr lang="ar-IQ" dirty="0" smtClean="0"/>
              <a:t> حرمانها من الانتشار والمحاصيل المختلف. </a:t>
            </a:r>
          </a:p>
          <a:p>
            <a:pPr>
              <a:buNone/>
            </a:pPr>
            <a:r>
              <a:rPr lang="ar-IQ" dirty="0" smtClean="0"/>
              <a:t>2-</a:t>
            </a:r>
            <a:r>
              <a:rPr lang="ar-IQ" dirty="0" err="1" smtClean="0"/>
              <a:t>الاقلال</a:t>
            </a:r>
            <a:r>
              <a:rPr lang="ar-IQ" dirty="0" smtClean="0"/>
              <a:t> من فرص </a:t>
            </a:r>
            <a:r>
              <a:rPr lang="ar-IQ" dirty="0" err="1" smtClean="0"/>
              <a:t>عدوئ</a:t>
            </a:r>
            <a:r>
              <a:rPr lang="ar-IQ" dirty="0" smtClean="0"/>
              <a:t> العائل بالمسببات الممرضة .</a:t>
            </a:r>
          </a:p>
          <a:p>
            <a:pPr>
              <a:buNone/>
            </a:pPr>
            <a:r>
              <a:rPr lang="ar-IQ" dirty="0" smtClean="0"/>
              <a:t>3-الحد من قسوة </a:t>
            </a:r>
            <a:r>
              <a:rPr lang="ar-IQ" dirty="0" err="1" smtClean="0"/>
              <a:t>او</a:t>
            </a:r>
            <a:r>
              <a:rPr lang="ar-IQ" dirty="0" smtClean="0"/>
              <a:t> شدة مهاجمة المسبب الممرض للنبات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المكافحة الحيوية من وجهة نظر بيئية :</a:t>
            </a:r>
          </a:p>
          <a:p>
            <a:pPr>
              <a:buNone/>
            </a:pPr>
            <a:r>
              <a:rPr lang="ar-IQ" dirty="0" smtClean="0"/>
              <a:t>هي طريقه للمحافظة </a:t>
            </a:r>
            <a:r>
              <a:rPr lang="ar-IQ" dirty="0" err="1" smtClean="0"/>
              <a:t>علئ</a:t>
            </a:r>
            <a:r>
              <a:rPr lang="ar-IQ" dirty="0" smtClean="0"/>
              <a:t> كثافة المجتمع لكائن حي </a:t>
            </a:r>
            <a:r>
              <a:rPr lang="en-US" dirty="0" smtClean="0"/>
              <a:t>organism</a:t>
            </a:r>
          </a:p>
          <a:p>
            <a:pPr>
              <a:buNone/>
            </a:pPr>
            <a:r>
              <a:rPr lang="ar-IQ" dirty="0" smtClean="0"/>
              <a:t>الطفيليات </a:t>
            </a:r>
            <a:r>
              <a:rPr lang="ar-IQ" dirty="0" err="1" smtClean="0"/>
              <a:t>او</a:t>
            </a:r>
            <a:r>
              <a:rPr lang="ar-IQ" dirty="0" smtClean="0"/>
              <a:t> المفترسات </a:t>
            </a:r>
            <a:r>
              <a:rPr lang="ar-IQ" dirty="0" err="1" smtClean="0"/>
              <a:t>او</a:t>
            </a:r>
            <a:r>
              <a:rPr lang="ar-IQ" dirty="0" smtClean="0"/>
              <a:t> الكائنات الحية الدقيقة الممرضة بحيث تصبح هذه الكثافة اقل مما لو كانت في غياب </a:t>
            </a:r>
            <a:r>
              <a:rPr lang="ar-IQ" dirty="0" err="1" smtClean="0"/>
              <a:t>هذة</a:t>
            </a:r>
            <a:r>
              <a:rPr lang="ar-IQ" dirty="0" smtClean="0"/>
              <a:t> الكائنات ( الطفيليات – المفترسات – الممرضات)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IQ" dirty="0" smtClean="0"/>
              <a:t>أهمية </a:t>
            </a:r>
            <a:r>
              <a:rPr lang="ar-IQ" dirty="0" err="1" smtClean="0"/>
              <a:t>او</a:t>
            </a:r>
            <a:r>
              <a:rPr lang="ar-IQ" dirty="0" smtClean="0"/>
              <a:t> منافع المقاومة الحيوية :</a:t>
            </a:r>
          </a:p>
          <a:p>
            <a:pPr>
              <a:buNone/>
            </a:pPr>
            <a:r>
              <a:rPr lang="ar-IQ" dirty="0" smtClean="0"/>
              <a:t>1- التخصص: أي أن مشاكل الآفة باستخدام المقاومة الحيوية لا يمكن لها أن تزداد ولا يمكن أن تخلق مشكلة جديدة .</a:t>
            </a:r>
          </a:p>
          <a:p>
            <a:pPr>
              <a:buNone/>
            </a:pPr>
            <a:r>
              <a:rPr lang="ar-IQ" dirty="0" smtClean="0"/>
              <a:t>2- أن الأعداء الحيوية موجودة أصلا في الطبيعة ولها القدرة على الزيادة والانتشار وهي تبحث في الطبيعة عن </a:t>
            </a:r>
            <a:r>
              <a:rPr lang="ar-IQ" dirty="0" err="1" smtClean="0"/>
              <a:t>عوائلها</a:t>
            </a:r>
            <a:r>
              <a:rPr lang="ar-IQ" dirty="0" smtClean="0"/>
              <a:t>   أو  فرائسها . </a:t>
            </a:r>
          </a:p>
          <a:p>
            <a:pPr>
              <a:buNone/>
            </a:pPr>
            <a:r>
              <a:rPr lang="ar-IQ" dirty="0" smtClean="0"/>
              <a:t>3-الآفة ليس لها القدرة على التطوير مناعة </a:t>
            </a:r>
            <a:r>
              <a:rPr lang="ar-IQ" dirty="0" err="1" smtClean="0"/>
              <a:t>او</a:t>
            </a:r>
            <a:r>
              <a:rPr lang="ar-IQ" dirty="0" smtClean="0"/>
              <a:t> مقاومة ضد </a:t>
            </a:r>
            <a:r>
              <a:rPr lang="ar-IQ" dirty="0" err="1" smtClean="0"/>
              <a:t>الاعداء</a:t>
            </a:r>
            <a:r>
              <a:rPr lang="ar-IQ" dirty="0" smtClean="0"/>
              <a:t> الحيوية .</a:t>
            </a:r>
          </a:p>
          <a:p>
            <a:pPr>
              <a:buNone/>
            </a:pPr>
            <a:r>
              <a:rPr lang="ar-IQ" dirty="0" smtClean="0"/>
              <a:t>4- </a:t>
            </a:r>
            <a:r>
              <a:rPr lang="ar-IQ" dirty="0" err="1" smtClean="0"/>
              <a:t>الاعداء</a:t>
            </a:r>
            <a:r>
              <a:rPr lang="ar-IQ" dirty="0" smtClean="0"/>
              <a:t> الحيوية صديقة للبيئة ولا تسبب ضرر بالنظام البيئي .</a:t>
            </a:r>
          </a:p>
          <a:p>
            <a:pPr>
              <a:buNone/>
            </a:pPr>
            <a:r>
              <a:rPr lang="ar-IQ" dirty="0" smtClean="0"/>
              <a:t>5- البرامج المقاومة الحيوية </a:t>
            </a:r>
            <a:r>
              <a:rPr lang="ar-IQ" dirty="0" err="1" smtClean="0"/>
              <a:t>دائمية</a:t>
            </a:r>
            <a:r>
              <a:rPr lang="ar-IQ" dirty="0" smtClean="0"/>
              <a:t> وذاتية سواء تدخل </a:t>
            </a:r>
            <a:r>
              <a:rPr lang="ar-IQ" dirty="0" err="1" smtClean="0"/>
              <a:t>النسان</a:t>
            </a:r>
            <a:r>
              <a:rPr lang="ar-IQ" dirty="0" smtClean="0"/>
              <a:t> فيها أملم يتدخل .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المساوئ </a:t>
            </a:r>
            <a:r>
              <a:rPr lang="ar-IQ" dirty="0" err="1" smtClean="0"/>
              <a:t>او</a:t>
            </a:r>
            <a:r>
              <a:rPr lang="ar-IQ" dirty="0" smtClean="0"/>
              <a:t> الانتقادات الموجهة للمقاومة الحيوية :</a:t>
            </a:r>
          </a:p>
          <a:p>
            <a:r>
              <a:rPr lang="ar-IQ" sz="2800" dirty="0" smtClean="0"/>
              <a:t>1- بطئ العملية المكافحة وعدم القدرة </a:t>
            </a:r>
            <a:r>
              <a:rPr lang="ar-IQ" sz="2800" dirty="0" err="1" smtClean="0"/>
              <a:t>علئ</a:t>
            </a:r>
            <a:r>
              <a:rPr lang="ar-IQ" sz="2800" dirty="0" smtClean="0"/>
              <a:t>  </a:t>
            </a:r>
            <a:r>
              <a:rPr lang="ar-IQ" sz="2800" dirty="0" err="1" smtClean="0"/>
              <a:t>أبادة</a:t>
            </a:r>
            <a:r>
              <a:rPr lang="ar-IQ" sz="2800" dirty="0" smtClean="0"/>
              <a:t> الآفة .</a:t>
            </a:r>
          </a:p>
          <a:p>
            <a:r>
              <a:rPr lang="ar-IQ" sz="2800" dirty="0" smtClean="0"/>
              <a:t>2-صعوبة التنبؤ بمقدار </a:t>
            </a:r>
            <a:r>
              <a:rPr lang="ar-IQ" sz="2800" dirty="0" err="1" smtClean="0"/>
              <a:t>كفائتها</a:t>
            </a:r>
            <a:r>
              <a:rPr lang="ar-IQ" sz="2800" dirty="0" smtClean="0"/>
              <a:t> مع الظروف المحيطة </a:t>
            </a:r>
            <a:r>
              <a:rPr lang="ar-IQ" sz="2800" dirty="0" err="1" smtClean="0"/>
              <a:t>بالامة</a:t>
            </a:r>
            <a:r>
              <a:rPr lang="ar-IQ" sz="2800" dirty="0" smtClean="0"/>
              <a:t> </a:t>
            </a:r>
            <a:r>
              <a:rPr lang="ar-IQ" sz="2800" dirty="0" err="1" smtClean="0"/>
              <a:t>او</a:t>
            </a:r>
            <a:r>
              <a:rPr lang="ar-IQ" sz="2800" dirty="0" smtClean="0"/>
              <a:t> العدو الطبيعي .</a:t>
            </a:r>
          </a:p>
          <a:p>
            <a:r>
              <a:rPr lang="ar-IQ" sz="2800" dirty="0" smtClean="0"/>
              <a:t>3- الحاجة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متخصصين وعمال متدربين في هذا المجال .</a:t>
            </a:r>
          </a:p>
          <a:p>
            <a:r>
              <a:rPr lang="ar-IQ" sz="2800" dirty="0" smtClean="0"/>
              <a:t>4- </a:t>
            </a:r>
            <a:r>
              <a:rPr lang="ar-IQ" sz="2800" dirty="0" err="1" smtClean="0"/>
              <a:t>الاعداد</a:t>
            </a:r>
            <a:r>
              <a:rPr lang="ar-IQ" sz="2800" dirty="0" smtClean="0"/>
              <a:t> المنقولة من بيئات </a:t>
            </a:r>
            <a:r>
              <a:rPr lang="ar-IQ" sz="2800" dirty="0" err="1" smtClean="0"/>
              <a:t>اخرى</a:t>
            </a:r>
            <a:r>
              <a:rPr lang="ar-IQ" sz="2800" dirty="0" smtClean="0"/>
              <a:t> قد تنشغل معها آفات جديدة .</a:t>
            </a:r>
          </a:p>
          <a:p>
            <a:r>
              <a:rPr lang="ar-IQ" sz="2800" dirty="0" smtClean="0"/>
              <a:t>5- قد تهاجم </a:t>
            </a:r>
            <a:r>
              <a:rPr lang="ar-IQ" sz="2800" dirty="0" err="1" smtClean="0"/>
              <a:t>الاعداء</a:t>
            </a:r>
            <a:r>
              <a:rPr lang="ar-IQ" sz="2800" dirty="0" smtClean="0"/>
              <a:t> الحيوية المستوردة الآفات المفيدة في </a:t>
            </a:r>
            <a:r>
              <a:rPr lang="ar-IQ" sz="2800" dirty="0" err="1" smtClean="0"/>
              <a:t>الابيئة</a:t>
            </a:r>
            <a:r>
              <a:rPr lang="ar-IQ" sz="2800" dirty="0" smtClean="0"/>
              <a:t> الجديدة .</a:t>
            </a:r>
          </a:p>
          <a:p>
            <a:r>
              <a:rPr lang="ar-IQ" sz="2800" dirty="0" smtClean="0"/>
              <a:t>6- قد لا يتوافق ظهور العدو الحيوي مع ظهور </a:t>
            </a:r>
            <a:r>
              <a:rPr lang="ar-IQ" sz="2800" dirty="0" err="1" smtClean="0"/>
              <a:t>الأفة</a:t>
            </a:r>
            <a:r>
              <a:rPr lang="ar-IQ" sz="2800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2800" dirty="0" smtClean="0"/>
              <a:t>العناصر </a:t>
            </a:r>
            <a:r>
              <a:rPr lang="ar-IQ" sz="2800" dirty="0" err="1" smtClean="0"/>
              <a:t>الاساسية</a:t>
            </a:r>
            <a:r>
              <a:rPr lang="ar-IQ" sz="2800" dirty="0" smtClean="0"/>
              <a:t> التي يتضمنها برامج المقاومة الحيوية :</a:t>
            </a:r>
          </a:p>
          <a:p>
            <a:r>
              <a:rPr lang="ar-IQ" sz="2800" dirty="0" smtClean="0"/>
              <a:t>1- العائل النباتي </a:t>
            </a:r>
            <a:r>
              <a:rPr lang="en-US" sz="2800" dirty="0" smtClean="0"/>
              <a:t>The host plant                                           </a:t>
            </a:r>
          </a:p>
          <a:p>
            <a:r>
              <a:rPr lang="ar-IQ" sz="2800" dirty="0" smtClean="0"/>
              <a:t>2- المسبب المرض </a:t>
            </a:r>
            <a:r>
              <a:rPr lang="ar-IQ" sz="2800" dirty="0" err="1" smtClean="0"/>
              <a:t>او</a:t>
            </a:r>
            <a:r>
              <a:rPr lang="ar-IQ" sz="2800" dirty="0" smtClean="0"/>
              <a:t> الطفيلي        </a:t>
            </a:r>
            <a:r>
              <a:rPr lang="en-US" sz="2800" dirty="0" smtClean="0"/>
              <a:t>pathogen or parasite   </a:t>
            </a:r>
          </a:p>
          <a:p>
            <a:r>
              <a:rPr lang="ar-IQ" sz="2800" dirty="0" smtClean="0"/>
              <a:t>3- الظروف الطبيعية المحيطة </a:t>
            </a:r>
            <a:r>
              <a:rPr lang="en-US" sz="2800" dirty="0" smtClean="0"/>
              <a:t>physical </a:t>
            </a:r>
            <a:r>
              <a:rPr lang="en-US" sz="2800" dirty="0" err="1" smtClean="0"/>
              <a:t>environmet</a:t>
            </a:r>
            <a:r>
              <a:rPr lang="en-US" sz="2800" dirty="0" smtClean="0"/>
              <a:t>           </a:t>
            </a:r>
          </a:p>
          <a:p>
            <a:r>
              <a:rPr lang="ar-IQ" sz="2800" dirty="0" smtClean="0"/>
              <a:t>4- الكائنات الحية المضادة </a:t>
            </a:r>
            <a:r>
              <a:rPr lang="en-US" sz="2800" dirty="0" smtClean="0"/>
              <a:t>Anta </a:t>
            </a:r>
            <a:r>
              <a:rPr lang="en-US" sz="2800" dirty="0" err="1" smtClean="0"/>
              <a:t>gonists</a:t>
            </a:r>
            <a:r>
              <a:rPr lang="en-US" sz="2800" dirty="0" smtClean="0"/>
              <a:t>                           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ar-IQ" sz="2800" dirty="0" err="1" smtClean="0"/>
              <a:t>ولهذة</a:t>
            </a:r>
            <a:r>
              <a:rPr lang="ar-IQ" sz="2800" dirty="0" smtClean="0"/>
              <a:t> الكائنات المضادة آليات المختلفة تمتلكها للقضاء على الآفة وتشمل </a:t>
            </a:r>
            <a:r>
              <a:rPr lang="ar-IQ" sz="2800" dirty="0" err="1" smtClean="0"/>
              <a:t>الاتي</a:t>
            </a:r>
            <a:r>
              <a:rPr lang="ar-IQ" sz="2800" dirty="0" smtClean="0"/>
              <a:t>   </a:t>
            </a:r>
          </a:p>
          <a:p>
            <a:pPr>
              <a:buNone/>
            </a:pPr>
            <a:r>
              <a:rPr lang="en-US" sz="2800" dirty="0" smtClean="0"/>
              <a:t>(a</a:t>
            </a:r>
            <a:r>
              <a:rPr lang="ar-IQ" sz="2800" dirty="0" smtClean="0"/>
              <a:t>التضاد الحيوي </a:t>
            </a:r>
            <a:r>
              <a:rPr lang="en-US" sz="2800" dirty="0" smtClean="0"/>
              <a:t>Antibiosis                                                       </a:t>
            </a:r>
          </a:p>
          <a:p>
            <a:pPr>
              <a:buNone/>
            </a:pPr>
            <a:r>
              <a:rPr lang="ar-IQ" sz="2800" dirty="0" smtClean="0"/>
              <a:t>يعرف على أنة تثبيط </a:t>
            </a:r>
            <a:r>
              <a:rPr lang="ar-IQ" sz="2800" dirty="0" err="1" smtClean="0"/>
              <a:t>احدى</a:t>
            </a:r>
            <a:r>
              <a:rPr lang="ar-IQ" sz="2800" dirty="0" smtClean="0"/>
              <a:t> الكائنات الحية بواسطة ناتج </a:t>
            </a:r>
            <a:r>
              <a:rPr lang="ar-IQ" sz="2800" dirty="0" err="1" smtClean="0"/>
              <a:t>ايضي</a:t>
            </a:r>
            <a:r>
              <a:rPr lang="ar-IQ" sz="2800" dirty="0" smtClean="0"/>
              <a:t> </a:t>
            </a:r>
            <a:r>
              <a:rPr lang="en-US" sz="2800" dirty="0" smtClean="0"/>
              <a:t>Metabolite </a:t>
            </a:r>
            <a:r>
              <a:rPr lang="ar-IQ" sz="2800" dirty="0" smtClean="0"/>
              <a:t>لكائن حي </a:t>
            </a:r>
            <a:r>
              <a:rPr lang="ar-IQ" sz="2800" dirty="0" err="1" smtClean="0"/>
              <a:t>اخر</a:t>
            </a:r>
            <a:r>
              <a:rPr lang="ar-IQ" sz="2800" dirty="0" smtClean="0"/>
              <a:t> وقد تكون بعض نواتج </a:t>
            </a:r>
            <a:r>
              <a:rPr lang="ar-IQ" sz="2800" dirty="0" err="1" smtClean="0"/>
              <a:t>الايض</a:t>
            </a:r>
            <a:r>
              <a:rPr lang="ar-IQ" sz="2800" dirty="0" smtClean="0"/>
              <a:t> قاتلة مثلا:</a:t>
            </a:r>
          </a:p>
          <a:p>
            <a:pPr>
              <a:buNone/>
            </a:pPr>
            <a:r>
              <a:rPr lang="ar-IQ" sz="2800" dirty="0" smtClean="0"/>
              <a:t>بكتريا </a:t>
            </a:r>
            <a:r>
              <a:rPr lang="en-US" sz="2800" i="1" dirty="0" err="1" smtClean="0"/>
              <a:t>Agrobacteriam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radiobacter</a:t>
            </a:r>
            <a:r>
              <a:rPr lang="en-US" sz="2800" i="1" dirty="0" smtClean="0"/>
              <a:t> k84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sz="2800" dirty="0" smtClean="0"/>
              <a:t>تنتج مركب </a:t>
            </a:r>
            <a:r>
              <a:rPr lang="ar-IQ" sz="2800" dirty="0" err="1" smtClean="0"/>
              <a:t>اكروسين</a:t>
            </a:r>
            <a:r>
              <a:rPr lang="ar-IQ" sz="2800" dirty="0" smtClean="0"/>
              <a:t> 84</a:t>
            </a:r>
            <a:r>
              <a:rPr lang="ar-IQ" sz="2800" dirty="0" smtClean="0"/>
              <a:t> </a:t>
            </a:r>
            <a:r>
              <a:rPr lang="ar-IQ" sz="2800" dirty="0" smtClean="0"/>
              <a:t> (</a:t>
            </a:r>
            <a:r>
              <a:rPr lang="en-US" sz="2800" dirty="0" smtClean="0"/>
              <a:t>(agrocin84</a:t>
            </a:r>
            <a:r>
              <a:rPr lang="ar-IQ" sz="2800" dirty="0" smtClean="0"/>
              <a:t>وهو فعال فقط </a:t>
            </a:r>
            <a:r>
              <a:rPr lang="ar-IQ" sz="2800" dirty="0" err="1" smtClean="0"/>
              <a:t>تجاة</a:t>
            </a:r>
            <a:r>
              <a:rPr lang="ar-IQ" sz="2800" dirty="0" smtClean="0"/>
              <a:t> البكتريا ذات القرابة مع نوع</a:t>
            </a:r>
            <a:r>
              <a:rPr lang="en-US" sz="2800" i="1" dirty="0" err="1" smtClean="0"/>
              <a:t>Agrobacteriam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radiobacter</a:t>
            </a:r>
            <a:r>
              <a:rPr lang="en-US" sz="2800" i="1" dirty="0" smtClean="0"/>
              <a:t> </a:t>
            </a:r>
            <a:r>
              <a:rPr lang="ar-IQ" sz="2800" i="1" dirty="0" smtClean="0"/>
              <a:t> </a:t>
            </a:r>
            <a:r>
              <a:rPr lang="ar-IQ" sz="2800" dirty="0" smtClean="0"/>
              <a:t> مثل البكتريا </a:t>
            </a:r>
            <a:r>
              <a:rPr lang="en-US" sz="2800" i="1" dirty="0" err="1" smtClean="0"/>
              <a:t>A.tumefaciens</a:t>
            </a:r>
            <a:r>
              <a:rPr lang="en-US" sz="2800" i="1" dirty="0" smtClean="0"/>
              <a:t> </a:t>
            </a:r>
            <a:r>
              <a:rPr lang="ar-IQ" sz="2800" dirty="0" smtClean="0"/>
              <a:t> المسببة لمرض </a:t>
            </a:r>
            <a:r>
              <a:rPr lang="ar-IQ" sz="2800" dirty="0" err="1" smtClean="0"/>
              <a:t>التدرن</a:t>
            </a:r>
            <a:r>
              <a:rPr lang="ar-IQ" sz="2800" dirty="0" smtClean="0"/>
              <a:t> التاجي </a:t>
            </a:r>
            <a:r>
              <a:rPr lang="en-US" sz="2800" dirty="0" smtClean="0"/>
              <a:t>crown </a:t>
            </a:r>
            <a:r>
              <a:rPr lang="ar-IQ" sz="2800" dirty="0" smtClean="0"/>
              <a:t>    </a:t>
            </a:r>
            <a:r>
              <a:rPr lang="en-US" sz="2800" dirty="0" smtClean="0"/>
              <a:t>gall disease </a:t>
            </a:r>
            <a:r>
              <a:rPr lang="ar-IQ" sz="2800" dirty="0" smtClean="0"/>
              <a:t> الذي يصيب </a:t>
            </a:r>
            <a:r>
              <a:rPr lang="ar-IQ" sz="2800" dirty="0" smtClean="0"/>
              <a:t>أ</a:t>
            </a:r>
            <a:r>
              <a:rPr lang="ar-IQ" sz="2800" dirty="0" smtClean="0"/>
              <a:t>شجار تفاح والكمثرى </a:t>
            </a:r>
            <a:r>
              <a:rPr lang="ar-IQ" sz="2800" dirty="0" err="1" smtClean="0"/>
              <a:t>واشجارالفواكة</a:t>
            </a:r>
            <a:r>
              <a:rPr lang="ar-IQ" sz="2800" dirty="0" smtClean="0"/>
              <a:t> ذات النوة الحجرية ويؤدي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ضعف نواها وقلة الحاصل بينما  يقوم الفطر  </a:t>
            </a:r>
            <a:r>
              <a:rPr lang="en-US" sz="2800" dirty="0" err="1" smtClean="0"/>
              <a:t>Trichoderm</a:t>
            </a:r>
            <a:r>
              <a:rPr lang="ar-IQ" sz="2800" dirty="0" smtClean="0"/>
              <a:t> بتحليل </a:t>
            </a:r>
            <a:r>
              <a:rPr lang="ar-IQ" sz="2800" dirty="0" err="1" smtClean="0"/>
              <a:t>مايسيليوم</a:t>
            </a:r>
            <a:r>
              <a:rPr lang="ar-IQ" sz="2800" dirty="0" smtClean="0"/>
              <a:t> الفطريات بأتباع </a:t>
            </a:r>
            <a:r>
              <a:rPr lang="ar-IQ" sz="2800" dirty="0" err="1" smtClean="0"/>
              <a:t>انزيمات</a:t>
            </a:r>
            <a:r>
              <a:rPr lang="ar-IQ" sz="2800" dirty="0" smtClean="0"/>
              <a:t> محللة لجدران الخلايا للحصول على متطلبات </a:t>
            </a:r>
            <a:r>
              <a:rPr lang="ar-IQ" sz="2800" dirty="0" err="1" smtClean="0"/>
              <a:t>الغذاىية</a:t>
            </a:r>
            <a:r>
              <a:rPr lang="ar-IQ" sz="2800" dirty="0" smtClean="0"/>
              <a:t> </a:t>
            </a:r>
          </a:p>
          <a:p>
            <a:pPr>
              <a:buNone/>
            </a:pPr>
            <a:endParaRPr lang="ar-IQ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(b</a:t>
            </a:r>
            <a:r>
              <a:rPr lang="ar-IQ" dirty="0" smtClean="0"/>
              <a:t> التنافس </a:t>
            </a:r>
            <a:r>
              <a:rPr lang="en-US" dirty="0" smtClean="0"/>
              <a:t>Competition </a:t>
            </a:r>
            <a:r>
              <a:rPr lang="ar-IQ" dirty="0" smtClean="0"/>
              <a:t> :</a:t>
            </a:r>
          </a:p>
          <a:p>
            <a:r>
              <a:rPr lang="ar-IQ" dirty="0" smtClean="0"/>
              <a:t>تتضمن </a:t>
            </a:r>
            <a:r>
              <a:rPr lang="ar-IQ" dirty="0" err="1" smtClean="0"/>
              <a:t>هذة</a:t>
            </a:r>
            <a:r>
              <a:rPr lang="ar-IQ" dirty="0" smtClean="0"/>
              <a:t> </a:t>
            </a:r>
            <a:r>
              <a:rPr lang="ar-IQ" dirty="0" err="1" smtClean="0"/>
              <a:t>الالية</a:t>
            </a:r>
            <a:r>
              <a:rPr lang="ar-IQ" dirty="0" smtClean="0"/>
              <a:t> التنافس بين </a:t>
            </a:r>
            <a:r>
              <a:rPr lang="ar-IQ" dirty="0" err="1" smtClean="0"/>
              <a:t>عاصل</a:t>
            </a:r>
            <a:r>
              <a:rPr lang="ar-IQ" dirty="0" smtClean="0"/>
              <a:t> المقاومة والمسبب المرضي على مواد الغذاء مثل </a:t>
            </a:r>
            <a:r>
              <a:rPr lang="ar-IQ" dirty="0" err="1" smtClean="0"/>
              <a:t>الكاربون</a:t>
            </a:r>
            <a:r>
              <a:rPr lang="ar-IQ" dirty="0" smtClean="0"/>
              <a:t> والنتروجين </a:t>
            </a:r>
            <a:r>
              <a:rPr lang="ar-IQ" dirty="0" err="1" smtClean="0"/>
              <a:t>والاوكسجين</a:t>
            </a:r>
            <a:r>
              <a:rPr lang="ar-IQ" dirty="0" smtClean="0"/>
              <a:t> والحديد </a:t>
            </a:r>
            <a:r>
              <a:rPr lang="ar-IQ" dirty="0" err="1" smtClean="0"/>
              <a:t>والاملاح</a:t>
            </a:r>
            <a:r>
              <a:rPr lang="ar-IQ" dirty="0" smtClean="0"/>
              <a:t> المعدنية وعلى مكان المعيشة في التربة وفي حالة عدم كفاية </a:t>
            </a:r>
            <a:r>
              <a:rPr lang="ar-IQ" dirty="0" err="1" smtClean="0"/>
              <a:t>هذة</a:t>
            </a:r>
            <a:r>
              <a:rPr lang="ar-IQ" dirty="0" smtClean="0"/>
              <a:t> المواد ينشا التنافس ولغلبة تكون </a:t>
            </a:r>
            <a:r>
              <a:rPr lang="ar-IQ" dirty="0" err="1" smtClean="0"/>
              <a:t>للاكثر</a:t>
            </a:r>
            <a:r>
              <a:rPr lang="ar-IQ" dirty="0" smtClean="0"/>
              <a:t> تحملا </a:t>
            </a:r>
            <a:r>
              <a:rPr lang="ar-IQ" dirty="0" err="1" smtClean="0"/>
              <a:t>والاسرع</a:t>
            </a:r>
            <a:r>
              <a:rPr lang="ar-IQ" dirty="0" smtClean="0"/>
              <a:t> استنفاذاً للمغذيات كما في استغلال بكتريا  </a:t>
            </a:r>
            <a:r>
              <a:rPr lang="en-US" i="1" dirty="0" smtClean="0"/>
              <a:t>Pseudomonas </a:t>
            </a:r>
            <a:r>
              <a:rPr lang="en-US" i="1" dirty="0" err="1" smtClean="0"/>
              <a:t>f</a:t>
            </a:r>
            <a:r>
              <a:rPr lang="en-US" i="1" dirty="0" err="1" smtClean="0"/>
              <a:t>lourescens</a:t>
            </a:r>
            <a:r>
              <a:rPr lang="ar-IQ" i="1" dirty="0" smtClean="0"/>
              <a:t> </a:t>
            </a:r>
            <a:r>
              <a:rPr lang="ar-IQ" dirty="0" smtClean="0"/>
              <a:t>لعنصر الحديد بشكل يحد من نمو الفطر</a:t>
            </a:r>
            <a:r>
              <a:rPr lang="en-US" dirty="0" err="1" smtClean="0"/>
              <a:t>Fusarium</a:t>
            </a:r>
            <a:r>
              <a:rPr lang="en-US" dirty="0" smtClean="0"/>
              <a:t> </a:t>
            </a:r>
            <a:r>
              <a:rPr lang="en-US" dirty="0" err="1" smtClean="0"/>
              <a:t>oxysporium</a:t>
            </a:r>
            <a:r>
              <a:rPr lang="en-US" dirty="0" smtClean="0"/>
              <a:t>  </a:t>
            </a:r>
            <a:r>
              <a:rPr lang="ar-IQ" dirty="0" smtClean="0"/>
              <a:t>المسبب لمرض الذبول </a:t>
            </a:r>
            <a:r>
              <a:rPr lang="ar-IQ" dirty="0" err="1" smtClean="0"/>
              <a:t>الفيوزارمي</a:t>
            </a:r>
            <a:r>
              <a:rPr lang="ar-IQ" i="1" dirty="0" smtClean="0"/>
              <a:t> </a:t>
            </a:r>
            <a:r>
              <a:rPr lang="ar-IQ" dirty="0" smtClean="0"/>
              <a:t>وعندما تكون البكتريا </a:t>
            </a:r>
            <a:r>
              <a:rPr lang="en-US" dirty="0" smtClean="0"/>
              <a:t>Pseudomonas </a:t>
            </a:r>
            <a:r>
              <a:rPr lang="ar-IQ" dirty="0" smtClean="0"/>
              <a:t>  نشطة في التربة الزراعية </a:t>
            </a:r>
            <a:r>
              <a:rPr lang="ar-IQ" dirty="0" err="1" smtClean="0"/>
              <a:t>فائنة</a:t>
            </a:r>
            <a:r>
              <a:rPr lang="ar-IQ" dirty="0" smtClean="0"/>
              <a:t> الجراثيم </a:t>
            </a:r>
            <a:r>
              <a:rPr lang="ar-IQ" dirty="0" err="1" smtClean="0"/>
              <a:t>الكلاميدية</a:t>
            </a:r>
            <a:r>
              <a:rPr lang="ar-IQ" dirty="0" smtClean="0"/>
              <a:t> لفطر </a:t>
            </a:r>
            <a:r>
              <a:rPr lang="ar-IQ" dirty="0" err="1" smtClean="0"/>
              <a:t>الفيوزاريم</a:t>
            </a:r>
            <a:r>
              <a:rPr lang="ar-IQ" dirty="0" smtClean="0"/>
              <a:t> تبقى ساكنة ولا تنبت بسبب ظروف عنصر الحديد المنخفض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684</Words>
  <PresentationFormat>عرض على الشاشة (3:4)‏</PresentationFormat>
  <Paragraphs>41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المقاومة الحيوية لمسببات النبات الممرضة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المقاومة الحيوية لمسببات النبات الممرضه </dc:title>
  <dc:creator>HP</dc:creator>
  <cp:lastModifiedBy>Shamfuture</cp:lastModifiedBy>
  <cp:revision>34</cp:revision>
  <dcterms:created xsi:type="dcterms:W3CDTF">2019-09-12T14:49:23Z</dcterms:created>
  <dcterms:modified xsi:type="dcterms:W3CDTF">2019-09-25T20:34:01Z</dcterms:modified>
</cp:coreProperties>
</file>